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3"/>
  </p:sldMasterIdLst>
  <p:notesMasterIdLst>
    <p:notesMasterId r:id="rId37"/>
  </p:notesMasterIdLst>
  <p:handoutMasterIdLst>
    <p:handoutMasterId r:id="rId38"/>
  </p:handoutMasterIdLst>
  <p:sldIdLst>
    <p:sldId id="352" r:id="rId14"/>
    <p:sldId id="402" r:id="rId15"/>
    <p:sldId id="367" r:id="rId16"/>
    <p:sldId id="380" r:id="rId17"/>
    <p:sldId id="381" r:id="rId18"/>
    <p:sldId id="382" r:id="rId19"/>
    <p:sldId id="383" r:id="rId20"/>
    <p:sldId id="256" r:id="rId21"/>
    <p:sldId id="257" r:id="rId22"/>
    <p:sldId id="264" r:id="rId23"/>
    <p:sldId id="259" r:id="rId24"/>
    <p:sldId id="261" r:id="rId25"/>
    <p:sldId id="393" r:id="rId26"/>
    <p:sldId id="385" r:id="rId27"/>
    <p:sldId id="398" r:id="rId28"/>
    <p:sldId id="324" r:id="rId29"/>
    <p:sldId id="399" r:id="rId30"/>
    <p:sldId id="403" r:id="rId31"/>
    <p:sldId id="400" r:id="rId32"/>
    <p:sldId id="401" r:id="rId33"/>
    <p:sldId id="397" r:id="rId34"/>
    <p:sldId id="389" r:id="rId35"/>
    <p:sldId id="263" r:id="rId36"/>
  </p:sldIdLst>
  <p:sldSz cx="9144000" cy="6858000" type="screen4x3"/>
  <p:notesSz cx="6805613" cy="99441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 Diget" initials="TD" lastIdx="1" clrIdx="0">
    <p:extLst>
      <p:ext uri="{19B8F6BF-5375-455C-9EA6-DF929625EA0E}">
        <p15:presenceInfo xmlns:p15="http://schemas.microsoft.com/office/powerpoint/2012/main" userId="S::td@viborgvarme.dk::1f884614-6e0e-4e6f-927f-234fcc34ed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FB4"/>
    <a:srgbClr val="7F7F7F"/>
    <a:srgbClr val="525252"/>
    <a:srgbClr val="E22E2D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ema til typografi 1 - Marker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023" autoAdjust="0"/>
  </p:normalViewPr>
  <p:slideViewPr>
    <p:cSldViewPr snapToGrid="0" snapToObjects="1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commentAuthors" Target="commentAuthors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48BCDA-68DB-43AC-AE64-64A07CA23BB0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BD317FA6-375F-4AAA-9872-23528044E37F}">
      <dgm:prSet phldrT="[Tekst]"/>
      <dgm:spPr/>
      <dgm:t>
        <a:bodyPr/>
        <a:lstStyle/>
        <a:p>
          <a:r>
            <a:rPr lang="da-DK" dirty="0"/>
            <a:t>Orientering af borgergrupper mfl.</a:t>
          </a:r>
        </a:p>
        <a:p>
          <a:r>
            <a:rPr lang="da-DK" dirty="0"/>
            <a:t>Maj 2021</a:t>
          </a:r>
        </a:p>
      </dgm:t>
    </dgm:pt>
    <dgm:pt modelId="{27F5D644-83EA-4123-BE4E-2250898597C7}" type="parTrans" cxnId="{3D267D5F-6DDB-4984-9AAA-0E49B690F399}">
      <dgm:prSet/>
      <dgm:spPr/>
      <dgm:t>
        <a:bodyPr/>
        <a:lstStyle/>
        <a:p>
          <a:endParaRPr lang="da-DK"/>
        </a:p>
      </dgm:t>
    </dgm:pt>
    <dgm:pt modelId="{E794EAF1-EBA7-41AD-94EC-EFEA57292F1F}" type="sibTrans" cxnId="{3D267D5F-6DDB-4984-9AAA-0E49B690F399}">
      <dgm:prSet/>
      <dgm:spPr/>
      <dgm:t>
        <a:bodyPr/>
        <a:lstStyle/>
        <a:p>
          <a:endParaRPr lang="da-DK"/>
        </a:p>
      </dgm:t>
    </dgm:pt>
    <dgm:pt modelId="{8A2FBF90-FA24-4BF3-939A-275422FE39D6}">
      <dgm:prSet phldrT="[Tekst]"/>
      <dgm:spPr/>
      <dgm:t>
        <a:bodyPr/>
        <a:lstStyle/>
        <a:p>
          <a:r>
            <a:rPr lang="da-DK" dirty="0"/>
            <a:t>Brev til alle om tilkendegivelses anmodning</a:t>
          </a:r>
        </a:p>
        <a:p>
          <a:r>
            <a:rPr lang="da-DK" dirty="0"/>
            <a:t>Maj 2021</a:t>
          </a:r>
        </a:p>
      </dgm:t>
    </dgm:pt>
    <dgm:pt modelId="{20642169-9CE2-4DEF-8375-4857C6AE3088}" type="parTrans" cxnId="{BDE40532-EDBF-4176-897F-75BD4A5755DF}">
      <dgm:prSet/>
      <dgm:spPr/>
      <dgm:t>
        <a:bodyPr/>
        <a:lstStyle/>
        <a:p>
          <a:endParaRPr lang="da-DK"/>
        </a:p>
      </dgm:t>
    </dgm:pt>
    <dgm:pt modelId="{BA9805E8-B4F1-442F-B62C-7D7239170F4E}" type="sibTrans" cxnId="{BDE40532-EDBF-4176-897F-75BD4A5755DF}">
      <dgm:prSet/>
      <dgm:spPr/>
      <dgm:t>
        <a:bodyPr/>
        <a:lstStyle/>
        <a:p>
          <a:endParaRPr lang="da-DK"/>
        </a:p>
      </dgm:t>
    </dgm:pt>
    <dgm:pt modelId="{88915199-02A8-496A-9363-F68D381BE748}">
      <dgm:prSet phldrT="[Tekst]"/>
      <dgm:spPr/>
      <dgm:t>
        <a:bodyPr/>
        <a:lstStyle/>
        <a:p>
          <a:r>
            <a:rPr lang="da-DK" dirty="0"/>
            <a:t>Opfølgning på tilslutningstilkendegivelser August 2021 </a:t>
          </a:r>
        </a:p>
      </dgm:t>
    </dgm:pt>
    <dgm:pt modelId="{F6E83300-EABF-4D2E-B657-C7D9CDCD20B1}" type="parTrans" cxnId="{9E3F3D83-D46E-45FB-B556-9D2FF2E0E16C}">
      <dgm:prSet/>
      <dgm:spPr/>
      <dgm:t>
        <a:bodyPr/>
        <a:lstStyle/>
        <a:p>
          <a:endParaRPr lang="da-DK"/>
        </a:p>
      </dgm:t>
    </dgm:pt>
    <dgm:pt modelId="{8ED2E4A3-ACB8-41EF-A7D1-226CECED1571}" type="sibTrans" cxnId="{9E3F3D83-D46E-45FB-B556-9D2FF2E0E16C}">
      <dgm:prSet/>
      <dgm:spPr/>
      <dgm:t>
        <a:bodyPr/>
        <a:lstStyle/>
        <a:p>
          <a:endParaRPr lang="da-DK"/>
        </a:p>
      </dgm:t>
    </dgm:pt>
    <dgm:pt modelId="{21B496C0-A603-43E6-B588-4A22FD58F8F9}">
      <dgm:prSet phldrT="[Tekst]"/>
      <dgm:spPr/>
      <dgm:t>
        <a:bodyPr/>
        <a:lstStyle/>
        <a:p>
          <a:r>
            <a:rPr lang="da-DK" dirty="0"/>
            <a:t>Projektforslag og politisk behandling af de områder hvor tilkendegivelsen er høj nok efterår til primo 2022</a:t>
          </a:r>
        </a:p>
      </dgm:t>
    </dgm:pt>
    <dgm:pt modelId="{C8F35619-90A2-4E8A-9AC7-3B12679B444B}" type="parTrans" cxnId="{44E861B3-3375-489B-A70F-CE72B1DA135F}">
      <dgm:prSet/>
      <dgm:spPr/>
      <dgm:t>
        <a:bodyPr/>
        <a:lstStyle/>
        <a:p>
          <a:endParaRPr lang="da-DK"/>
        </a:p>
      </dgm:t>
    </dgm:pt>
    <dgm:pt modelId="{C750896C-76F3-4D76-9224-12423A1E150F}" type="sibTrans" cxnId="{44E861B3-3375-489B-A70F-CE72B1DA135F}">
      <dgm:prSet/>
      <dgm:spPr/>
      <dgm:t>
        <a:bodyPr/>
        <a:lstStyle/>
        <a:p>
          <a:endParaRPr lang="da-DK"/>
        </a:p>
      </dgm:t>
    </dgm:pt>
    <dgm:pt modelId="{B3CCFDDC-F8CF-4316-9404-EA44983DC4FA}">
      <dgm:prSet phldrT="[Tekst]"/>
      <dgm:spPr/>
      <dgm:t>
        <a:bodyPr/>
        <a:lstStyle/>
        <a:p>
          <a:r>
            <a:rPr lang="da-DK" dirty="0" err="1"/>
            <a:t>Onsite</a:t>
          </a:r>
          <a:r>
            <a:rPr lang="da-DK" dirty="0"/>
            <a:t> møder, hvor vi kan fortælle om fjernvarme til de enkelte</a:t>
          </a:r>
        </a:p>
        <a:p>
          <a:r>
            <a:rPr lang="da-DK" dirty="0"/>
            <a:t>Maj og Juni 2021</a:t>
          </a:r>
        </a:p>
      </dgm:t>
    </dgm:pt>
    <dgm:pt modelId="{491420F0-0122-4466-9484-E356D7F8E373}" type="sibTrans" cxnId="{70BFE378-658B-49B5-A524-A110E302ED2E}">
      <dgm:prSet/>
      <dgm:spPr/>
      <dgm:t>
        <a:bodyPr/>
        <a:lstStyle/>
        <a:p>
          <a:endParaRPr lang="da-DK"/>
        </a:p>
      </dgm:t>
    </dgm:pt>
    <dgm:pt modelId="{3848FB47-A98D-476D-A2A2-B2801C9A883D}" type="parTrans" cxnId="{70BFE378-658B-49B5-A524-A110E302ED2E}">
      <dgm:prSet/>
      <dgm:spPr/>
      <dgm:t>
        <a:bodyPr/>
        <a:lstStyle/>
        <a:p>
          <a:endParaRPr lang="da-DK"/>
        </a:p>
      </dgm:t>
    </dgm:pt>
    <dgm:pt modelId="{247C042A-D46F-44E2-B8FA-3550F101CFC2}">
      <dgm:prSet phldrT="[Tekst]"/>
      <dgm:spPr/>
      <dgm:t>
        <a:bodyPr/>
        <a:lstStyle/>
        <a:p>
          <a:r>
            <a:rPr lang="da-DK" dirty="0"/>
            <a:t>2022 og frem udrulning af fjernvarme til områder</a:t>
          </a:r>
        </a:p>
      </dgm:t>
    </dgm:pt>
    <dgm:pt modelId="{CD371D8D-7B78-4016-9322-27D9A8D7AC3D}" type="parTrans" cxnId="{A4DFBD73-619C-4060-8D7F-0DEA13E4AB6A}">
      <dgm:prSet/>
      <dgm:spPr/>
      <dgm:t>
        <a:bodyPr/>
        <a:lstStyle/>
        <a:p>
          <a:endParaRPr lang="da-DK"/>
        </a:p>
      </dgm:t>
    </dgm:pt>
    <dgm:pt modelId="{8626052E-EB17-440D-949F-846FF50EC2AC}" type="sibTrans" cxnId="{A4DFBD73-619C-4060-8D7F-0DEA13E4AB6A}">
      <dgm:prSet/>
      <dgm:spPr/>
      <dgm:t>
        <a:bodyPr/>
        <a:lstStyle/>
        <a:p>
          <a:endParaRPr lang="da-DK"/>
        </a:p>
      </dgm:t>
    </dgm:pt>
    <dgm:pt modelId="{F7DDE41D-182A-499C-8C6B-BE5502844030}" type="pres">
      <dgm:prSet presAssocID="{F848BCDA-68DB-43AC-AE64-64A07CA23BB0}" presName="Name0" presStyleCnt="0">
        <dgm:presLayoutVars>
          <dgm:dir/>
          <dgm:resizeHandles val="exact"/>
        </dgm:presLayoutVars>
      </dgm:prSet>
      <dgm:spPr/>
    </dgm:pt>
    <dgm:pt modelId="{31975412-E565-4639-A981-225C97F3ED00}" type="pres">
      <dgm:prSet presAssocID="{F848BCDA-68DB-43AC-AE64-64A07CA23BB0}" presName="cycle" presStyleCnt="0"/>
      <dgm:spPr/>
    </dgm:pt>
    <dgm:pt modelId="{C5BA7246-A744-423E-A5B0-4DED354438CE}" type="pres">
      <dgm:prSet presAssocID="{BD317FA6-375F-4AAA-9872-23528044E37F}" presName="nodeFirstNode" presStyleLbl="node1" presStyleIdx="0" presStyleCnt="6">
        <dgm:presLayoutVars>
          <dgm:bulletEnabled val="1"/>
        </dgm:presLayoutVars>
      </dgm:prSet>
      <dgm:spPr/>
    </dgm:pt>
    <dgm:pt modelId="{BA92C0CA-8C32-4317-BDE9-FF1BD4FB4FA8}" type="pres">
      <dgm:prSet presAssocID="{E794EAF1-EBA7-41AD-94EC-EFEA57292F1F}" presName="sibTransFirstNode" presStyleLbl="bgShp" presStyleIdx="0" presStyleCnt="1"/>
      <dgm:spPr/>
    </dgm:pt>
    <dgm:pt modelId="{DD57B415-2B51-409A-B333-6F5C8C361E55}" type="pres">
      <dgm:prSet presAssocID="{8A2FBF90-FA24-4BF3-939A-275422FE39D6}" presName="nodeFollowingNodes" presStyleLbl="node1" presStyleIdx="1" presStyleCnt="6">
        <dgm:presLayoutVars>
          <dgm:bulletEnabled val="1"/>
        </dgm:presLayoutVars>
      </dgm:prSet>
      <dgm:spPr/>
    </dgm:pt>
    <dgm:pt modelId="{677DFEE5-FA6C-4D25-86CC-E4C186A7C0FF}" type="pres">
      <dgm:prSet presAssocID="{B3CCFDDC-F8CF-4316-9404-EA44983DC4FA}" presName="nodeFollowingNodes" presStyleLbl="node1" presStyleIdx="2" presStyleCnt="6">
        <dgm:presLayoutVars>
          <dgm:bulletEnabled val="1"/>
        </dgm:presLayoutVars>
      </dgm:prSet>
      <dgm:spPr/>
    </dgm:pt>
    <dgm:pt modelId="{5FC18B43-2407-4691-A563-6DE397AD879D}" type="pres">
      <dgm:prSet presAssocID="{88915199-02A8-496A-9363-F68D381BE748}" presName="nodeFollowingNodes" presStyleLbl="node1" presStyleIdx="3" presStyleCnt="6">
        <dgm:presLayoutVars>
          <dgm:bulletEnabled val="1"/>
        </dgm:presLayoutVars>
      </dgm:prSet>
      <dgm:spPr/>
    </dgm:pt>
    <dgm:pt modelId="{9A7484EE-4830-432F-91F9-7976E9CD6DC6}" type="pres">
      <dgm:prSet presAssocID="{21B496C0-A603-43E6-B588-4A22FD58F8F9}" presName="nodeFollowingNodes" presStyleLbl="node1" presStyleIdx="4" presStyleCnt="6">
        <dgm:presLayoutVars>
          <dgm:bulletEnabled val="1"/>
        </dgm:presLayoutVars>
      </dgm:prSet>
      <dgm:spPr/>
    </dgm:pt>
    <dgm:pt modelId="{32873E6C-D6B6-4FD9-A27D-5EC2171D09CF}" type="pres">
      <dgm:prSet presAssocID="{247C042A-D46F-44E2-B8FA-3550F101CFC2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BDE40532-EDBF-4176-897F-75BD4A5755DF}" srcId="{F848BCDA-68DB-43AC-AE64-64A07CA23BB0}" destId="{8A2FBF90-FA24-4BF3-939A-275422FE39D6}" srcOrd="1" destOrd="0" parTransId="{20642169-9CE2-4DEF-8375-4857C6AE3088}" sibTransId="{BA9805E8-B4F1-442F-B62C-7D7239170F4E}"/>
    <dgm:cxn modelId="{D1174C3B-A9F5-46C5-AEA6-0919CF2C07FB}" type="presOf" srcId="{F848BCDA-68DB-43AC-AE64-64A07CA23BB0}" destId="{F7DDE41D-182A-499C-8C6B-BE5502844030}" srcOrd="0" destOrd="0" presId="urn:microsoft.com/office/officeart/2005/8/layout/cycle3"/>
    <dgm:cxn modelId="{F2FF4E3C-9992-4D31-B604-C5E389A1485B}" type="presOf" srcId="{247C042A-D46F-44E2-B8FA-3550F101CFC2}" destId="{32873E6C-D6B6-4FD9-A27D-5EC2171D09CF}" srcOrd="0" destOrd="0" presId="urn:microsoft.com/office/officeart/2005/8/layout/cycle3"/>
    <dgm:cxn modelId="{6F880A3F-ED23-4B3C-92E5-968DACD9C096}" type="presOf" srcId="{B3CCFDDC-F8CF-4316-9404-EA44983DC4FA}" destId="{677DFEE5-FA6C-4D25-86CC-E4C186A7C0FF}" srcOrd="0" destOrd="0" presId="urn:microsoft.com/office/officeart/2005/8/layout/cycle3"/>
    <dgm:cxn modelId="{3D267D5F-6DDB-4984-9AAA-0E49B690F399}" srcId="{F848BCDA-68DB-43AC-AE64-64A07CA23BB0}" destId="{BD317FA6-375F-4AAA-9872-23528044E37F}" srcOrd="0" destOrd="0" parTransId="{27F5D644-83EA-4123-BE4E-2250898597C7}" sibTransId="{E794EAF1-EBA7-41AD-94EC-EFEA57292F1F}"/>
    <dgm:cxn modelId="{A4DFBD73-619C-4060-8D7F-0DEA13E4AB6A}" srcId="{F848BCDA-68DB-43AC-AE64-64A07CA23BB0}" destId="{247C042A-D46F-44E2-B8FA-3550F101CFC2}" srcOrd="5" destOrd="0" parTransId="{CD371D8D-7B78-4016-9322-27D9A8D7AC3D}" sibTransId="{8626052E-EB17-440D-949F-846FF50EC2AC}"/>
    <dgm:cxn modelId="{6362E976-E9DF-492F-B307-6EBD5FEFC2A3}" type="presOf" srcId="{E794EAF1-EBA7-41AD-94EC-EFEA57292F1F}" destId="{BA92C0CA-8C32-4317-BDE9-FF1BD4FB4FA8}" srcOrd="0" destOrd="0" presId="urn:microsoft.com/office/officeart/2005/8/layout/cycle3"/>
    <dgm:cxn modelId="{70BFE378-658B-49B5-A524-A110E302ED2E}" srcId="{F848BCDA-68DB-43AC-AE64-64A07CA23BB0}" destId="{B3CCFDDC-F8CF-4316-9404-EA44983DC4FA}" srcOrd="2" destOrd="0" parTransId="{3848FB47-A98D-476D-A2A2-B2801C9A883D}" sibTransId="{491420F0-0122-4466-9484-E356D7F8E373}"/>
    <dgm:cxn modelId="{61957079-4432-4438-83AF-20584C840D13}" type="presOf" srcId="{8A2FBF90-FA24-4BF3-939A-275422FE39D6}" destId="{DD57B415-2B51-409A-B333-6F5C8C361E55}" srcOrd="0" destOrd="0" presId="urn:microsoft.com/office/officeart/2005/8/layout/cycle3"/>
    <dgm:cxn modelId="{9E3F3D83-D46E-45FB-B556-9D2FF2E0E16C}" srcId="{F848BCDA-68DB-43AC-AE64-64A07CA23BB0}" destId="{88915199-02A8-496A-9363-F68D381BE748}" srcOrd="3" destOrd="0" parTransId="{F6E83300-EABF-4D2E-B657-C7D9CDCD20B1}" sibTransId="{8ED2E4A3-ACB8-41EF-A7D1-226CECED1571}"/>
    <dgm:cxn modelId="{B1CF6EB2-BBA6-469C-B665-E5EC0A8EEA4A}" type="presOf" srcId="{21B496C0-A603-43E6-B588-4A22FD58F8F9}" destId="{9A7484EE-4830-432F-91F9-7976E9CD6DC6}" srcOrd="0" destOrd="0" presId="urn:microsoft.com/office/officeart/2005/8/layout/cycle3"/>
    <dgm:cxn modelId="{44E861B3-3375-489B-A70F-CE72B1DA135F}" srcId="{F848BCDA-68DB-43AC-AE64-64A07CA23BB0}" destId="{21B496C0-A603-43E6-B588-4A22FD58F8F9}" srcOrd="4" destOrd="0" parTransId="{C8F35619-90A2-4E8A-9AC7-3B12679B444B}" sibTransId="{C750896C-76F3-4D76-9224-12423A1E150F}"/>
    <dgm:cxn modelId="{E53EC5C7-C3E2-4A64-8542-99937FA1D94A}" type="presOf" srcId="{BD317FA6-375F-4AAA-9872-23528044E37F}" destId="{C5BA7246-A744-423E-A5B0-4DED354438CE}" srcOrd="0" destOrd="0" presId="urn:microsoft.com/office/officeart/2005/8/layout/cycle3"/>
    <dgm:cxn modelId="{EB5527FE-9291-4B22-A117-860515916B5C}" type="presOf" srcId="{88915199-02A8-496A-9363-F68D381BE748}" destId="{5FC18B43-2407-4691-A563-6DE397AD879D}" srcOrd="0" destOrd="0" presId="urn:microsoft.com/office/officeart/2005/8/layout/cycle3"/>
    <dgm:cxn modelId="{7F0EB943-7DCE-4813-8F32-28572D7C7703}" type="presParOf" srcId="{F7DDE41D-182A-499C-8C6B-BE5502844030}" destId="{31975412-E565-4639-A981-225C97F3ED00}" srcOrd="0" destOrd="0" presId="urn:microsoft.com/office/officeart/2005/8/layout/cycle3"/>
    <dgm:cxn modelId="{05239837-4CB5-4865-959B-E336D2B0A93E}" type="presParOf" srcId="{31975412-E565-4639-A981-225C97F3ED00}" destId="{C5BA7246-A744-423E-A5B0-4DED354438CE}" srcOrd="0" destOrd="0" presId="urn:microsoft.com/office/officeart/2005/8/layout/cycle3"/>
    <dgm:cxn modelId="{028B2D34-7BF5-4958-9F19-3D2C978BD211}" type="presParOf" srcId="{31975412-E565-4639-A981-225C97F3ED00}" destId="{BA92C0CA-8C32-4317-BDE9-FF1BD4FB4FA8}" srcOrd="1" destOrd="0" presId="urn:microsoft.com/office/officeart/2005/8/layout/cycle3"/>
    <dgm:cxn modelId="{3893E156-41F4-46D2-9833-BAEF86DF53A9}" type="presParOf" srcId="{31975412-E565-4639-A981-225C97F3ED00}" destId="{DD57B415-2B51-409A-B333-6F5C8C361E55}" srcOrd="2" destOrd="0" presId="urn:microsoft.com/office/officeart/2005/8/layout/cycle3"/>
    <dgm:cxn modelId="{17022A37-D35F-4538-9ECB-A386F886991F}" type="presParOf" srcId="{31975412-E565-4639-A981-225C97F3ED00}" destId="{677DFEE5-FA6C-4D25-86CC-E4C186A7C0FF}" srcOrd="3" destOrd="0" presId="urn:microsoft.com/office/officeart/2005/8/layout/cycle3"/>
    <dgm:cxn modelId="{5F9D478D-51DF-4F1C-B526-46AEC4282356}" type="presParOf" srcId="{31975412-E565-4639-A981-225C97F3ED00}" destId="{5FC18B43-2407-4691-A563-6DE397AD879D}" srcOrd="4" destOrd="0" presId="urn:microsoft.com/office/officeart/2005/8/layout/cycle3"/>
    <dgm:cxn modelId="{C2062FE6-6F67-494B-B41F-122FCFC766BE}" type="presParOf" srcId="{31975412-E565-4639-A981-225C97F3ED00}" destId="{9A7484EE-4830-432F-91F9-7976E9CD6DC6}" srcOrd="5" destOrd="0" presId="urn:microsoft.com/office/officeart/2005/8/layout/cycle3"/>
    <dgm:cxn modelId="{C12D71D8-7359-4605-9C29-909ABB902FF4}" type="presParOf" srcId="{31975412-E565-4639-A981-225C97F3ED00}" destId="{32873E6C-D6B6-4FD9-A27D-5EC2171D09CF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2C0CA-8C32-4317-BDE9-FF1BD4FB4FA8}">
      <dsp:nvSpPr>
        <dsp:cNvPr id="0" name=""/>
        <dsp:cNvSpPr/>
      </dsp:nvSpPr>
      <dsp:spPr>
        <a:xfrm>
          <a:off x="1434967" y="-4916"/>
          <a:ext cx="5359665" cy="5359665"/>
        </a:xfrm>
        <a:prstGeom prst="circularArrow">
          <a:avLst>
            <a:gd name="adj1" fmla="val 5274"/>
            <a:gd name="adj2" fmla="val 312630"/>
            <a:gd name="adj3" fmla="val 14228475"/>
            <a:gd name="adj4" fmla="val 17126818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BA7246-A744-423E-A5B0-4DED354438CE}">
      <dsp:nvSpPr>
        <dsp:cNvPr id="0" name=""/>
        <dsp:cNvSpPr/>
      </dsp:nvSpPr>
      <dsp:spPr>
        <a:xfrm>
          <a:off x="3096145" y="1622"/>
          <a:ext cx="2037308" cy="1018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Orientering af borgergrupper mfl.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Maj 2021</a:t>
          </a:r>
        </a:p>
      </dsp:txBody>
      <dsp:txXfrm>
        <a:off x="3145872" y="51349"/>
        <a:ext cx="1937854" cy="919200"/>
      </dsp:txXfrm>
    </dsp:sp>
    <dsp:sp modelId="{DD57B415-2B51-409A-B333-6F5C8C361E55}">
      <dsp:nvSpPr>
        <dsp:cNvPr id="0" name=""/>
        <dsp:cNvSpPr/>
      </dsp:nvSpPr>
      <dsp:spPr>
        <a:xfrm>
          <a:off x="4979150" y="1088775"/>
          <a:ext cx="2037308" cy="1018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Brev til alle om tilkendegivelses anmodning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Maj 2021</a:t>
          </a:r>
        </a:p>
      </dsp:txBody>
      <dsp:txXfrm>
        <a:off x="5028877" y="1138502"/>
        <a:ext cx="1937854" cy="919200"/>
      </dsp:txXfrm>
    </dsp:sp>
    <dsp:sp modelId="{677DFEE5-FA6C-4D25-86CC-E4C186A7C0FF}">
      <dsp:nvSpPr>
        <dsp:cNvPr id="0" name=""/>
        <dsp:cNvSpPr/>
      </dsp:nvSpPr>
      <dsp:spPr>
        <a:xfrm>
          <a:off x="4979150" y="3263082"/>
          <a:ext cx="2037308" cy="1018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 err="1"/>
            <a:t>Onsite</a:t>
          </a:r>
          <a:r>
            <a:rPr lang="da-DK" sz="1200" kern="1200" dirty="0"/>
            <a:t> møder, hvor vi kan fortælle om fjernvarme til de enkelte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Maj og Juni 2021</a:t>
          </a:r>
        </a:p>
      </dsp:txBody>
      <dsp:txXfrm>
        <a:off x="5028877" y="3312809"/>
        <a:ext cx="1937854" cy="919200"/>
      </dsp:txXfrm>
    </dsp:sp>
    <dsp:sp modelId="{5FC18B43-2407-4691-A563-6DE397AD879D}">
      <dsp:nvSpPr>
        <dsp:cNvPr id="0" name=""/>
        <dsp:cNvSpPr/>
      </dsp:nvSpPr>
      <dsp:spPr>
        <a:xfrm>
          <a:off x="3096145" y="4350235"/>
          <a:ext cx="2037308" cy="1018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Opfølgning på tilslutningstilkendegivelser August 2021 </a:t>
          </a:r>
        </a:p>
      </dsp:txBody>
      <dsp:txXfrm>
        <a:off x="3145872" y="4399962"/>
        <a:ext cx="1937854" cy="919200"/>
      </dsp:txXfrm>
    </dsp:sp>
    <dsp:sp modelId="{9A7484EE-4830-432F-91F9-7976E9CD6DC6}">
      <dsp:nvSpPr>
        <dsp:cNvPr id="0" name=""/>
        <dsp:cNvSpPr/>
      </dsp:nvSpPr>
      <dsp:spPr>
        <a:xfrm>
          <a:off x="1213141" y="3263082"/>
          <a:ext cx="2037308" cy="1018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Projektforslag og politisk behandling af de områder hvor tilkendegivelsen er høj nok efterår til primo 2022</a:t>
          </a:r>
        </a:p>
      </dsp:txBody>
      <dsp:txXfrm>
        <a:off x="1262868" y="3312809"/>
        <a:ext cx="1937854" cy="919200"/>
      </dsp:txXfrm>
    </dsp:sp>
    <dsp:sp modelId="{32873E6C-D6B6-4FD9-A27D-5EC2171D09CF}">
      <dsp:nvSpPr>
        <dsp:cNvPr id="0" name=""/>
        <dsp:cNvSpPr/>
      </dsp:nvSpPr>
      <dsp:spPr>
        <a:xfrm>
          <a:off x="1213141" y="1088775"/>
          <a:ext cx="2037308" cy="10186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200" kern="1200" dirty="0"/>
            <a:t>2022 og frem udrulning af fjernvarme til områder</a:t>
          </a:r>
        </a:p>
      </dsp:txBody>
      <dsp:txXfrm>
        <a:off x="1262868" y="1138502"/>
        <a:ext cx="1937854" cy="91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/>
          <a:lstStyle>
            <a:lvl1pPr algn="r">
              <a:defRPr sz="1200"/>
            </a:lvl1pPr>
          </a:lstStyle>
          <a:p>
            <a:fld id="{F89CF876-095F-BD4C-9E50-D2293AEFE2D9}" type="datetimeFigureOut">
              <a:rPr lang="da-DK" smtClean="0"/>
              <a:pPr/>
              <a:t>16-06-2021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2" y="9445169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 anchor="b"/>
          <a:lstStyle>
            <a:lvl1pPr algn="r">
              <a:defRPr sz="1200"/>
            </a:lvl1pPr>
          </a:lstStyle>
          <a:p>
            <a:fld id="{9E7C070B-5551-BB41-BF55-D85A55276F5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6137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/>
          <a:lstStyle>
            <a:lvl1pPr algn="r">
              <a:defRPr sz="1200"/>
            </a:lvl1pPr>
          </a:lstStyle>
          <a:p>
            <a:fld id="{F6CF1A41-270C-BC4E-9594-3563FC321529}" type="datetimeFigureOut">
              <a:rPr lang="da-DK" smtClean="0"/>
              <a:pPr/>
              <a:t>16-06-2021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10" tIns="46105" rIns="92210" bIns="46105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</p:spPr>
        <p:txBody>
          <a:bodyPr vert="horz" lIns="92210" tIns="46105" rIns="92210" bIns="46105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2" y="9445169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2210" tIns="46105" rIns="92210" bIns="46105" rtlCol="0" anchor="b"/>
          <a:lstStyle>
            <a:lvl1pPr algn="r">
              <a:defRPr sz="1200"/>
            </a:lvl1pPr>
          </a:lstStyle>
          <a:p>
            <a:fld id="{3747044C-5946-5149-B4B0-4AAD16D70B90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169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40A9D-3CE7-45BB-8AEE-194A6910334B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572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207727"/>
            <a:ext cx="7772400" cy="1016965"/>
          </a:xfrm>
        </p:spPr>
        <p:txBody>
          <a:bodyPr>
            <a:normAutofit/>
          </a:bodyPr>
          <a:lstStyle>
            <a:lvl1pPr algn="ctr">
              <a:defRPr sz="3600" cap="all">
                <a:solidFill>
                  <a:srgbClr val="7F7F7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24567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2C833-8CCA-5F41-8103-64027B13C5CE}" type="datetimeFigureOut">
              <a:rPr lang="da-DK" smtClean="0"/>
              <a:pPr/>
              <a:t>16-06-2021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CCBD9-0618-EB4F-85E7-7EDDDA9BD5AA}" type="slidenum">
              <a:rPr lang="da-DK" smtClean="0"/>
              <a:pPr/>
              <a:t>‹nr.›</a:t>
            </a:fld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685800" y="3136347"/>
            <a:ext cx="7772400" cy="0"/>
          </a:xfrm>
          <a:prstGeom prst="line">
            <a:avLst/>
          </a:prstGeom>
          <a:ln>
            <a:solidFill>
              <a:srgbClr val="A6A6A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Billede 9">
            <a:extLst>
              <a:ext uri="{FF2B5EF4-FFF2-40B4-BE49-F238E27FC236}">
                <a16:creationId xmlns:a16="http://schemas.microsoft.com/office/drawing/2014/main" id="{36BD0539-728E-477C-B761-2EA7D5F45A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185" y="5067043"/>
            <a:ext cx="2325629" cy="12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364067" y="999067"/>
            <a:ext cx="8415866" cy="5495725"/>
          </a:xfrm>
          <a:prstGeom prst="rect">
            <a:avLst/>
          </a:prstGeom>
          <a:noFill/>
          <a:ln w="25400" cmpd="sng">
            <a:solidFill>
              <a:schemeClr val="bg1">
                <a:lumMod val="6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4067" y="167507"/>
            <a:ext cx="7080529" cy="730319"/>
          </a:xfrm>
        </p:spPr>
        <p:txBody>
          <a:bodyPr>
            <a:noAutofit/>
          </a:bodyPr>
          <a:lstStyle>
            <a:lvl1pPr algn="l">
              <a:defRPr lang="da-DK" sz="3200" b="1" kern="1200" cap="all" dirty="0">
                <a:solidFill>
                  <a:srgbClr val="7F7F7F"/>
                </a:solidFill>
                <a:latin typeface="Open Sans Bold"/>
                <a:ea typeface="Open Sans Bold"/>
                <a:cs typeface="Open Sans Bold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999067"/>
            <a:ext cx="8229600" cy="5369391"/>
          </a:xfrm>
        </p:spPr>
        <p:txBody>
          <a:bodyPr>
            <a:normAutofit/>
          </a:bodyPr>
          <a:lstStyle>
            <a:lvl1pPr marL="198000" indent="-198000">
              <a:spcBef>
                <a:spcPts val="0"/>
              </a:spcBef>
              <a:buClr>
                <a:srgbClr val="E22E2D"/>
              </a:buClr>
              <a:buSzPct val="100000"/>
              <a:buFont typeface="Arial"/>
              <a:buChar char="•"/>
              <a:defRPr sz="2600">
                <a:solidFill>
                  <a:srgbClr val="7F7F7F"/>
                </a:solidFill>
              </a:defRPr>
            </a:lvl1pPr>
            <a:lvl2pPr marL="742950" indent="-198000"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2pPr>
            <a:lvl3pPr marL="1143000" indent="-198000"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3pPr>
            <a:lvl4pPr marL="1600200" indent="-198000"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4pPr>
            <a:lvl5pPr marL="2057400" indent="-198000"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200" y="6497478"/>
            <a:ext cx="2133600" cy="365125"/>
          </a:xfrm>
        </p:spPr>
        <p:txBody>
          <a:bodyPr/>
          <a:lstStyle/>
          <a:p>
            <a:fld id="{35C2C833-8CCA-5F41-8103-64027B13C5CE}" type="datetimeFigureOut">
              <a:rPr lang="da-DK" smtClean="0"/>
              <a:pPr/>
              <a:t>16-06-2021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3124200" y="6497478"/>
            <a:ext cx="2895600" cy="365125"/>
          </a:xfr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6553200" y="6497478"/>
            <a:ext cx="2133600" cy="365125"/>
          </a:xfrm>
        </p:spPr>
        <p:txBody>
          <a:bodyPr/>
          <a:lstStyle/>
          <a:p>
            <a:fld id="{77FCCBD9-0618-EB4F-85E7-7EDDDA9BD5AA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3FEE186-B478-4905-AA04-F1D33BBF3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8108" y="218314"/>
            <a:ext cx="1231825" cy="5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7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1358260" y="1276555"/>
            <a:ext cx="6385586" cy="730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lvl="0" algn="l" defTabSz="457200" rtl="0" eaLnBrk="1" latinLnBrk="0" hangingPunct="1">
              <a:defRPr sz="1800"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Open Sans Bold"/>
                <a:ea typeface="Open Sans Bold"/>
                <a:cs typeface="Open Sans Bold"/>
              </a:rPr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358260" y="2006874"/>
            <a:ext cx="6385586" cy="408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2C833-8CCA-5F41-8103-64027B13C5CE}" type="datetimeFigureOut">
              <a:rPr lang="da-DK" smtClean="0"/>
              <a:pPr/>
              <a:t>16-06-2021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CCBD9-0618-EB4F-85E7-7EDDDA9BD5AA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101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marL="0" algn="l" defTabSz="457200" rtl="0" eaLnBrk="1" latinLnBrk="0" hangingPunct="1">
        <a:spcBef>
          <a:spcPct val="0"/>
        </a:spcBef>
        <a:buNone/>
        <a:defRPr lang="da-DK" sz="1800" b="1" kern="1200">
          <a:solidFill>
            <a:srgbClr val="7F7F7F"/>
          </a:solidFill>
          <a:latin typeface="Open Sans Bold"/>
          <a:ea typeface="Open Sans Bold"/>
          <a:cs typeface="Open Sans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da-DK" sz="2600" kern="1200" dirty="0" smtClean="0">
          <a:solidFill>
            <a:srgbClr val="7F7F7F"/>
          </a:solidFill>
          <a:latin typeface="Open Sans"/>
          <a:ea typeface="Open Sans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lang="da-DK" sz="2600" kern="1200" dirty="0" smtClean="0">
          <a:solidFill>
            <a:srgbClr val="7F7F7F"/>
          </a:solidFill>
          <a:latin typeface="Open Sans"/>
          <a:ea typeface="Open Sans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da-DK" sz="2600" kern="1200" dirty="0" smtClean="0">
          <a:solidFill>
            <a:srgbClr val="7F7F7F"/>
          </a:solidFill>
          <a:latin typeface="Open Sans"/>
          <a:ea typeface="Open Sans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lang="da-DK" sz="2600" kern="1200" dirty="0" smtClean="0">
          <a:solidFill>
            <a:srgbClr val="7F7F7F"/>
          </a:solidFill>
          <a:latin typeface="Open Sans"/>
          <a:ea typeface="Open Sans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lang="da-DK" sz="2600" kern="1200" dirty="0" smtClean="0">
          <a:solidFill>
            <a:srgbClr val="7F7F7F"/>
          </a:solidFill>
          <a:latin typeface="Open Sans"/>
          <a:ea typeface="Open Sans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post@viborgvarme.dk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95401"/>
            <a:ext cx="7772400" cy="1929292"/>
          </a:xfrm>
        </p:spPr>
        <p:txBody>
          <a:bodyPr>
            <a:normAutofit/>
          </a:bodyPr>
          <a:lstStyle/>
          <a:p>
            <a:r>
              <a:rPr lang="en-US" dirty="0"/>
              <a:t>Viborg Varme</a:t>
            </a:r>
            <a:br>
              <a:rPr lang="en-US" dirty="0"/>
            </a:br>
            <a:r>
              <a:rPr lang="en-US" dirty="0" err="1"/>
              <a:t>Fremtidens</a:t>
            </a:r>
            <a:r>
              <a:rPr lang="en-US" dirty="0"/>
              <a:t> Fjernvarme og </a:t>
            </a:r>
            <a:r>
              <a:rPr lang="en-US" dirty="0" err="1"/>
              <a:t>naturgasområderne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65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A95CBE-7118-4D52-8042-E3A75372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70" y="67364"/>
            <a:ext cx="7886700" cy="994172"/>
          </a:xfrm>
        </p:spPr>
        <p:txBody>
          <a:bodyPr/>
          <a:lstStyle/>
          <a:p>
            <a:r>
              <a:rPr lang="da-DK" dirty="0"/>
              <a:t>Produktionspris scenarier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0961392-1D4A-44B9-A8A4-4A4A205F1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52" t="24653" r="22531" b="15447"/>
          <a:stretch/>
        </p:blipFill>
        <p:spPr>
          <a:xfrm>
            <a:off x="1122330" y="1601594"/>
            <a:ext cx="6513468" cy="419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3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68A69C0-A3E4-4947-AAE3-225C6EC64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" t="20337" r="21137" b="16364"/>
          <a:stretch/>
        </p:blipFill>
        <p:spPr>
          <a:xfrm>
            <a:off x="532895" y="1706809"/>
            <a:ext cx="8090321" cy="3709708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A23B7A2-EC9A-4E29-BD0F-35B164A2F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639" y="67364"/>
            <a:ext cx="7307398" cy="994172"/>
          </a:xfrm>
        </p:spPr>
        <p:txBody>
          <a:bodyPr/>
          <a:lstStyle/>
          <a:p>
            <a:r>
              <a:rPr lang="da-DK" dirty="0"/>
              <a:t>Prioritering ud fra tilbagebetalingstid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FFFC69D-C7DD-46CD-8186-9D0D05C9D672}"/>
              </a:ext>
            </a:extLst>
          </p:cNvPr>
          <p:cNvSpPr/>
          <p:nvPr/>
        </p:nvSpPr>
        <p:spPr>
          <a:xfrm>
            <a:off x="520784" y="3429000"/>
            <a:ext cx="8078210" cy="20050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092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5648C9-380D-4430-A5D5-D51E5439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Anbefaling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A44401-6A5F-4791-8CC0-AC4783588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da-DK" dirty="0"/>
          </a:p>
          <a:p>
            <a:r>
              <a:rPr lang="da-DK" dirty="0"/>
              <a:t>Dialog med de i opsamlingen angivne områder med henblik på at afdække tilslutningsinteressen i 2. kvartal.</a:t>
            </a:r>
          </a:p>
          <a:p>
            <a:endParaRPr lang="da-DK" dirty="0"/>
          </a:p>
          <a:p>
            <a:r>
              <a:rPr lang="da-DK" dirty="0"/>
              <a:t>Supplerende interne undersøgelser</a:t>
            </a:r>
          </a:p>
          <a:p>
            <a:pPr lvl="1"/>
            <a:r>
              <a:rPr lang="da-DK" dirty="0"/>
              <a:t>Plan for etablering af yderligere 40 MW VE-varme (Etape 2 i EVK </a:t>
            </a:r>
            <a:r>
              <a:rPr lang="da-DK" dirty="0" err="1"/>
              <a:t>Masterplan</a:t>
            </a:r>
            <a:r>
              <a:rPr lang="da-DK" dirty="0"/>
              <a:t>)</a:t>
            </a:r>
          </a:p>
          <a:p>
            <a:pPr lvl="1"/>
            <a:r>
              <a:rPr lang="da-DK" dirty="0"/>
              <a:t>Mulig for etablering af Ø-drift VP-anlæg til Bruunshåb og Birgittelyst</a:t>
            </a:r>
          </a:p>
          <a:p>
            <a:pPr lvl="1"/>
            <a:r>
              <a:rPr lang="da-DK" dirty="0"/>
              <a:t>Break </a:t>
            </a:r>
            <a:r>
              <a:rPr lang="da-DK" dirty="0" err="1"/>
              <a:t>even</a:t>
            </a:r>
            <a:r>
              <a:rPr lang="da-DK" dirty="0"/>
              <a:t> betragtning på parcelhusområder (Samlet tilslutning på kr. 20.000 + moms pr. enhed fremfor beregnet kr. 12.000 + moms pr. enhed).</a:t>
            </a:r>
          </a:p>
          <a:p>
            <a:endParaRPr lang="da-DK" dirty="0"/>
          </a:p>
          <a:p>
            <a:r>
              <a:rPr lang="da-DK" dirty="0"/>
              <a:t>Herefter beslutning om ansøgning om at udlægge til fjernvarmeforsyning på bestyrelsesmødet i august.</a:t>
            </a:r>
          </a:p>
        </p:txBody>
      </p:sp>
    </p:spTree>
    <p:extLst>
      <p:ext uri="{BB962C8B-B14F-4D97-AF65-F5344CB8AC3E}">
        <p14:creationId xmlns:p14="http://schemas.microsoft.com/office/powerpoint/2010/main" val="2938999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30A60-D86E-42AA-935F-D14969625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Forbrugerøkonomi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25A70066-AEAC-486E-93DA-9C98912F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33" b="4625"/>
          <a:stretch/>
        </p:blipFill>
        <p:spPr>
          <a:xfrm>
            <a:off x="1715971" y="3834874"/>
            <a:ext cx="5850675" cy="207542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C804D2-6D47-46C6-9774-311D1F1D7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1" b="2715"/>
          <a:stretch/>
        </p:blipFill>
        <p:spPr>
          <a:xfrm>
            <a:off x="461761" y="1150571"/>
            <a:ext cx="7029052" cy="271868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0F0AD86-702C-46DA-8295-A315B6CAE3B3}"/>
              </a:ext>
            </a:extLst>
          </p:cNvPr>
          <p:cNvSpPr txBox="1"/>
          <p:nvPr/>
        </p:nvSpPr>
        <p:spPr>
          <a:xfrm>
            <a:off x="1865134" y="5910294"/>
            <a:ext cx="3392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Med 54 MW yderligere grøn produktions installeret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48A4D87-40A4-49A9-BE86-DC73AB30CD00}"/>
              </a:ext>
            </a:extLst>
          </p:cNvPr>
          <p:cNvSpPr/>
          <p:nvPr/>
        </p:nvSpPr>
        <p:spPr>
          <a:xfrm>
            <a:off x="5674125" y="1929088"/>
            <a:ext cx="587396" cy="156500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17B3871-1FB1-4E47-9EB8-FBB820B0C338}"/>
              </a:ext>
            </a:extLst>
          </p:cNvPr>
          <p:cNvSpPr/>
          <p:nvPr/>
        </p:nvSpPr>
        <p:spPr>
          <a:xfrm>
            <a:off x="5669079" y="3998999"/>
            <a:ext cx="592442" cy="200064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82178C1-2F2C-4EE8-810F-73B10CE3F3AC}"/>
              </a:ext>
            </a:extLst>
          </p:cNvPr>
          <p:cNvSpPr txBox="1"/>
          <p:nvPr/>
        </p:nvSpPr>
        <p:spPr>
          <a:xfrm>
            <a:off x="461761" y="2324346"/>
            <a:ext cx="1254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På kort sigt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485B678-0657-4377-B277-674DDBBC2BDB}"/>
              </a:ext>
            </a:extLst>
          </p:cNvPr>
          <p:cNvSpPr txBox="1"/>
          <p:nvPr/>
        </p:nvSpPr>
        <p:spPr>
          <a:xfrm>
            <a:off x="458451" y="4600513"/>
            <a:ext cx="1254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På længere sigt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3E7E92A6-40F7-48D0-9856-41759CB7CE31}"/>
              </a:ext>
            </a:extLst>
          </p:cNvPr>
          <p:cNvSpPr txBox="1"/>
          <p:nvPr/>
        </p:nvSpPr>
        <p:spPr>
          <a:xfrm>
            <a:off x="5674125" y="5633295"/>
            <a:ext cx="66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/>
              <a:t>Typisk Rækkehus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16224EF-77B4-41D4-A0F5-E2D8E507122F}"/>
              </a:ext>
            </a:extLst>
          </p:cNvPr>
          <p:cNvSpPr/>
          <p:nvPr/>
        </p:nvSpPr>
        <p:spPr>
          <a:xfrm>
            <a:off x="6853020" y="1916307"/>
            <a:ext cx="597866" cy="1565009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0388100-994D-41DD-AAD3-648CF23AD8B0}"/>
              </a:ext>
            </a:extLst>
          </p:cNvPr>
          <p:cNvSpPr/>
          <p:nvPr/>
        </p:nvSpPr>
        <p:spPr>
          <a:xfrm>
            <a:off x="6847974" y="3986218"/>
            <a:ext cx="602912" cy="2000648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698B12E-9C02-458E-BD67-104F87E08DB2}"/>
              </a:ext>
            </a:extLst>
          </p:cNvPr>
          <p:cNvSpPr txBox="1"/>
          <p:nvPr/>
        </p:nvSpPr>
        <p:spPr>
          <a:xfrm>
            <a:off x="6853020" y="5620514"/>
            <a:ext cx="661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/>
              <a:t>Typisk Parcelhus</a:t>
            </a:r>
          </a:p>
        </p:txBody>
      </p:sp>
    </p:spTree>
    <p:extLst>
      <p:ext uri="{BB962C8B-B14F-4D97-AF65-F5344CB8AC3E}">
        <p14:creationId xmlns:p14="http://schemas.microsoft.com/office/powerpoint/2010/main" val="2502105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8D414A-B6EF-4131-BF99-4223B8A5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Forventninger til varmeprisen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21C58C6-DAC4-42B7-82D2-3B58A8CFD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 forventer at prisen kan sænkes over de næste 5 år med ca. 20%</a:t>
            </a:r>
          </a:p>
          <a:p>
            <a:r>
              <a:rPr lang="da-DK" dirty="0"/>
              <a:t>Dermed bevarer vi konkurrenceevnen over for de individuelle løsninger</a:t>
            </a:r>
          </a:p>
          <a:p>
            <a:endParaRPr lang="da-DK" dirty="0"/>
          </a:p>
          <a:p>
            <a:r>
              <a:rPr lang="da-DK" dirty="0"/>
              <a:t>Hvis Apple kommer ind, så sænkes prisen yderligere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9339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A158D-3C06-4213-BFEB-1FE5E2E8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Tilslutning til Fjernvarmen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9EA4CB6-DE87-40F2-9183-9BDF2042D34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8" r="23281" b="23367"/>
          <a:stretch/>
        </p:blipFill>
        <p:spPr>
          <a:xfrm>
            <a:off x="394215" y="1049195"/>
            <a:ext cx="2466972" cy="2065664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8EC81C6-E3F3-459E-8B47-AB19DCD430D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9" r="-631" b="9033"/>
          <a:stretch/>
        </p:blipFill>
        <p:spPr bwMode="auto">
          <a:xfrm>
            <a:off x="404110" y="4229826"/>
            <a:ext cx="2466972" cy="22063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boks 4">
            <a:extLst>
              <a:ext uri="{FF2B5EF4-FFF2-40B4-BE49-F238E27FC236}">
                <a16:creationId xmlns:a16="http://schemas.microsoft.com/office/drawing/2014/main" id="{856121AE-7294-409D-89C0-5DDCDA185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46" y="3170253"/>
            <a:ext cx="2247900" cy="100058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da-DK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Stikindføringsskab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Brede 34 cm 	Dybde 20 cm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Højde 75 cm   Min Højde 45 cm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4A6B5CBC-7AA8-49DB-8061-4903D04E2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6100" y="998538"/>
            <a:ext cx="5594350" cy="5370512"/>
          </a:xfrm>
        </p:spPr>
        <p:txBody>
          <a:bodyPr/>
          <a:lstStyle/>
          <a:p>
            <a:r>
              <a:rPr lang="da-DK" dirty="0"/>
              <a:t>Tilslutning</a:t>
            </a:r>
          </a:p>
          <a:p>
            <a:pPr lvl="1"/>
            <a:r>
              <a:rPr lang="da-DK" dirty="0"/>
              <a:t>Rækkehuse 15.000 kr.</a:t>
            </a:r>
          </a:p>
          <a:p>
            <a:pPr lvl="1"/>
            <a:r>
              <a:rPr lang="da-DK" dirty="0"/>
              <a:t>Parcelhuse 25.000 kr.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Dækker omkostningen for at blive tilkoblet inkl.</a:t>
            </a:r>
          </a:p>
          <a:p>
            <a:pPr lvl="1"/>
            <a:r>
              <a:rPr lang="da-DK" dirty="0"/>
              <a:t>nedgravning af stikledning og tildækning igen</a:t>
            </a:r>
          </a:p>
          <a:p>
            <a:pPr lvl="1"/>
            <a:r>
              <a:rPr lang="da-DK" dirty="0"/>
              <a:t>hovedventiler som </a:t>
            </a:r>
            <a:r>
              <a:rPr lang="da-DK" dirty="0" err="1"/>
              <a:t>oftes</a:t>
            </a:r>
            <a:r>
              <a:rPr lang="da-DK" dirty="0"/>
              <a:t> placeres i stikindføringsskab i eksisterende huse</a:t>
            </a:r>
          </a:p>
          <a:p>
            <a:pPr marL="544950" lvl="1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732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999067"/>
            <a:ext cx="5897406" cy="5369391"/>
          </a:xfrm>
        </p:spPr>
        <p:txBody>
          <a:bodyPr>
            <a:normAutofit/>
          </a:bodyPr>
          <a:lstStyle/>
          <a:p>
            <a:r>
              <a:rPr lang="da-DK" sz="2200" dirty="0"/>
              <a:t>Lejeløsning inkl. opsætning og service</a:t>
            </a:r>
          </a:p>
          <a:p>
            <a:endParaRPr lang="da-DK" sz="2200" dirty="0"/>
          </a:p>
          <a:p>
            <a:r>
              <a:rPr lang="da-DK" sz="2200" dirty="0"/>
              <a:t>Vi servicere i 20 år og udskifter defekte dele og har vagtordning</a:t>
            </a:r>
          </a:p>
          <a:p>
            <a:endParaRPr lang="da-DK" sz="2200" dirty="0"/>
          </a:p>
          <a:p>
            <a:r>
              <a:rPr lang="da-DK" sz="2200" dirty="0"/>
              <a:t>Prisen er ikke fast! </a:t>
            </a:r>
          </a:p>
          <a:p>
            <a:pPr lvl="1"/>
            <a:r>
              <a:rPr lang="da-DK" sz="2200" dirty="0"/>
              <a:t>Beregnet på baggrund udskiftning</a:t>
            </a:r>
            <a:br>
              <a:rPr lang="da-DK" sz="2200" dirty="0"/>
            </a:br>
            <a:r>
              <a:rPr lang="da-DK" sz="2200" dirty="0"/>
              <a:t>af gl. fjernvarmeanlæg til nyt.</a:t>
            </a:r>
          </a:p>
          <a:p>
            <a:endParaRPr lang="da-DK" sz="2200" dirty="0"/>
          </a:p>
          <a:p>
            <a:r>
              <a:rPr lang="da-DK" sz="2200" dirty="0"/>
              <a:t>Kunden kan købe sig ud efter 6 måneder – fordel hvis de sælger huset</a:t>
            </a:r>
          </a:p>
          <a:p>
            <a:endParaRPr lang="da-DK" sz="2200" dirty="0"/>
          </a:p>
          <a:p>
            <a:r>
              <a:rPr lang="da-DK" sz="2200" dirty="0"/>
              <a:t>Der er mulighed for at tilkoble og styre anlægget via internettet</a:t>
            </a:r>
          </a:p>
          <a:p>
            <a:endParaRPr lang="da-DK" sz="2200" dirty="0"/>
          </a:p>
          <a:p>
            <a:endParaRPr lang="da-DK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06" y="1250950"/>
            <a:ext cx="23876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ksplosion 1 4"/>
          <p:cNvSpPr/>
          <p:nvPr/>
        </p:nvSpPr>
        <p:spPr>
          <a:xfrm rot="553959">
            <a:off x="6176822" y="2207438"/>
            <a:ext cx="2604963" cy="2094734"/>
          </a:xfrm>
          <a:prstGeom prst="irregularSeal1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tx1"/>
                </a:solidFill>
              </a:rPr>
              <a:t>199 kr. pr. </a:t>
            </a:r>
            <a:r>
              <a:rPr lang="en-US" sz="2000" dirty="0" err="1">
                <a:solidFill>
                  <a:schemeClr val="tx1"/>
                </a:solidFill>
              </a:rPr>
              <a:t>måned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5037AC6-AF77-4ECA-88C9-14F4A930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167507"/>
            <a:ext cx="6512189" cy="730319"/>
          </a:xfrm>
        </p:spPr>
        <p:txBody>
          <a:bodyPr/>
          <a:lstStyle/>
          <a:p>
            <a:r>
              <a:rPr lang="da-DK" sz="2800" dirty="0"/>
              <a:t>Leje af fjernvarmeanlægget</a:t>
            </a:r>
            <a:br>
              <a:rPr lang="da-DK" sz="2800" dirty="0"/>
            </a:br>
            <a:r>
              <a:rPr lang="da-DK" sz="2800" dirty="0"/>
              <a:t>Varmemesterordning</a:t>
            </a:r>
          </a:p>
        </p:txBody>
      </p:sp>
    </p:spTree>
    <p:extLst>
      <p:ext uri="{BB962C8B-B14F-4D97-AF65-F5344CB8AC3E}">
        <p14:creationId xmlns:p14="http://schemas.microsoft.com/office/powerpoint/2010/main" val="379540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1976D-2663-4036-AA73-509C8814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Slipgassen.dk</a:t>
            </a: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2DE34665-3EE1-4F9A-A498-8AC07F23DEE2}"/>
              </a:ext>
            </a:extLst>
          </p:cNvPr>
          <p:cNvSpPr txBox="1">
            <a:spLocks/>
          </p:cNvSpPr>
          <p:nvPr/>
        </p:nvSpPr>
        <p:spPr>
          <a:xfrm>
            <a:off x="5775468" y="999067"/>
            <a:ext cx="2911332" cy="5369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buClr>
                <a:srgbClr val="E22E2D"/>
              </a:buClr>
              <a:buSzPct val="100000"/>
              <a:buFont typeface="Arial"/>
              <a:buChar char="•"/>
              <a:defRPr lang="da-DK" sz="2600" kern="120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1pPr>
            <a:lvl2pPr marL="742950" indent="-198000" algn="l" defTabSz="457200" rtl="0" eaLnBrk="1" latinLnBrk="0" hangingPunct="1">
              <a:spcBef>
                <a:spcPct val="20000"/>
              </a:spcBef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2pPr>
            <a:lvl3pPr marL="1143000" indent="-198000" algn="l" defTabSz="457200" rtl="0" eaLnBrk="1" latinLnBrk="0" hangingPunct="1">
              <a:spcBef>
                <a:spcPct val="20000"/>
              </a:spcBef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3pPr>
            <a:lvl4pPr marL="1600200" indent="-198000" algn="l" defTabSz="457200" rtl="0" eaLnBrk="1" latinLnBrk="0" hangingPunct="1">
              <a:spcBef>
                <a:spcPct val="20000"/>
              </a:spcBef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4pPr>
            <a:lvl5pPr marL="2057400" indent="-198000" algn="l" defTabSz="457200" rtl="0" eaLnBrk="1" latinLnBrk="0" hangingPunct="1">
              <a:spcBef>
                <a:spcPct val="20000"/>
              </a:spcBef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4BA866C-EB72-441C-B5D9-91283F29207F}"/>
              </a:ext>
            </a:extLst>
          </p:cNvPr>
          <p:cNvSpPr/>
          <p:nvPr/>
        </p:nvSpPr>
        <p:spPr>
          <a:xfrm rot="20794289">
            <a:off x="4763128" y="5173189"/>
            <a:ext cx="36883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Afkoblingsgebyr ikke indregnet</a:t>
            </a:r>
          </a:p>
          <a:p>
            <a:pPr algn="ctr"/>
            <a:r>
              <a:rPr lang="da-DK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Kan dækkes via afkoblingsordning</a:t>
            </a:r>
          </a:p>
          <a:p>
            <a:pPr algn="ctr"/>
            <a:r>
              <a:rPr lang="da-DK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evida.dk/ny-afkoblingsordning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9CE3E14-49B7-474B-974A-D4ED4D56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0174"/>
            <a:ext cx="4361700" cy="54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4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921A3-0507-4590-ADF5-EE3B38FBC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Beregningseksempel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8259CA7-EEA6-40B7-A7C6-448F65055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4371"/>
            <a:ext cx="8229600" cy="4518845"/>
          </a:xfrm>
        </p:spPr>
      </p:pic>
    </p:spTree>
    <p:extLst>
      <p:ext uri="{BB962C8B-B14F-4D97-AF65-F5344CB8AC3E}">
        <p14:creationId xmlns:p14="http://schemas.microsoft.com/office/powerpoint/2010/main" val="96763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829B2-B840-4757-A86F-84EA83C4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Slipgassen.dk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2CE237F-2D19-469F-939E-25314100E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523" b="53324"/>
          <a:stretch/>
        </p:blipFill>
        <p:spPr>
          <a:xfrm>
            <a:off x="364067" y="1013805"/>
            <a:ext cx="8272588" cy="2024363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617A4F3-B890-40C5-9CA8-76F338D3CC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33" b="5017"/>
          <a:stretch/>
        </p:blipFill>
        <p:spPr>
          <a:xfrm>
            <a:off x="713822" y="2707804"/>
            <a:ext cx="7344370" cy="37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0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12149-346E-483C-A3FE-991ADB04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8D64AC-FDBE-416C-AAD7-0425698CA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Fremtidens forsyning i Viborg Varme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Kort resumé fra Masterrapport om naturgasområderne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Lidt mere i detaljen om at skifte til fjernvarme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403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EDC98-92CE-4864-A5DC-3B763D9B3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Slipgassen.dk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D3BA8C8-EFB1-4B96-A89F-51CC6515B03C}"/>
              </a:ext>
            </a:extLst>
          </p:cNvPr>
          <p:cNvSpPr/>
          <p:nvPr/>
        </p:nvSpPr>
        <p:spPr>
          <a:xfrm>
            <a:off x="6099589" y="2967335"/>
            <a:ext cx="245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Ønsker du fjernvarme,</a:t>
            </a:r>
            <a:br>
              <a:rPr lang="da-DK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da-DK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når dit gasfyr er udtjent</a:t>
            </a:r>
          </a:p>
          <a:p>
            <a:pPr algn="ctr"/>
            <a:r>
              <a:rPr lang="da-D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Så giv dig til kende!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C77ECF7-7BC3-404D-9493-2DF851FB1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E11E449-F95E-47BD-973F-D0818E4C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34461"/>
            <a:ext cx="4940710" cy="530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2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52B60-6911-48E3-B6E7-241E0729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Planen 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1F05A5BA-C3E7-4B51-8432-5BD90A7AA8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512388"/>
              </p:ext>
            </p:extLst>
          </p:nvPr>
        </p:nvGraphicFramePr>
        <p:xfrm>
          <a:off x="457200" y="998538"/>
          <a:ext cx="8229600" cy="537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069BB79-7B4C-4BF5-BDD4-9681A19495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2726"/>
          <a:stretch/>
        </p:blipFill>
        <p:spPr>
          <a:xfrm>
            <a:off x="7312407" y="5282360"/>
            <a:ext cx="1424537" cy="1086690"/>
          </a:xfrm>
          <a:prstGeom prst="rect">
            <a:avLst/>
          </a:prstGeom>
        </p:spPr>
      </p:pic>
      <p:pic>
        <p:nvPicPr>
          <p:cNvPr id="8" name="Billede 7" descr="Et billede, der indeholder jord, udendørs, snavs, beton&#10;&#10;Automatisk genereret beskrivelse">
            <a:extLst>
              <a:ext uri="{FF2B5EF4-FFF2-40B4-BE49-F238E27FC236}">
                <a16:creationId xmlns:a16="http://schemas.microsoft.com/office/drawing/2014/main" id="{7EC4774E-4202-4487-A30E-A2FA20315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87962" y="1278320"/>
            <a:ext cx="1353899" cy="10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79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52175-96B3-4D73-9290-B03AA8EF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fordi i lyttede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4629B01-117E-4758-B4E9-A462A9ABF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9B40A63-B5FB-4CC5-B6CA-D3E2EF7B579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8" t="12150" r="5838" b="6029"/>
          <a:stretch/>
        </p:blipFill>
        <p:spPr>
          <a:xfrm>
            <a:off x="640701" y="1442202"/>
            <a:ext cx="1865707" cy="3747117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42F99E8-9B2F-44EB-B968-D6E16D0C38D7}"/>
              </a:ext>
            </a:extLst>
          </p:cNvPr>
          <p:cNvSpPr txBox="1"/>
          <p:nvPr/>
        </p:nvSpPr>
        <p:spPr>
          <a:xfrm>
            <a:off x="5653022" y="5055747"/>
            <a:ext cx="3212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Kontakt Viborg Varme hvis du har flere spørgsmål</a:t>
            </a:r>
          </a:p>
          <a:p>
            <a:r>
              <a:rPr lang="da-DK" dirty="0">
                <a:hlinkClick r:id="rId3"/>
              </a:rPr>
              <a:t>post@viborgvarme.dk</a:t>
            </a:r>
            <a:endParaRPr lang="da-DK" dirty="0"/>
          </a:p>
          <a:p>
            <a:r>
              <a:rPr lang="da-DK" dirty="0"/>
              <a:t>87275800</a:t>
            </a:r>
          </a:p>
        </p:txBody>
      </p:sp>
    </p:spTree>
    <p:extLst>
      <p:ext uri="{BB962C8B-B14F-4D97-AF65-F5344CB8AC3E}">
        <p14:creationId xmlns:p14="http://schemas.microsoft.com/office/powerpoint/2010/main" val="125534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869B7-F006-41BA-B183-16794DCB7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64" y="56102"/>
            <a:ext cx="7144118" cy="994172"/>
          </a:xfrm>
        </p:spPr>
        <p:txBody>
          <a:bodyPr>
            <a:normAutofit/>
          </a:bodyPr>
          <a:lstStyle/>
          <a:p>
            <a:r>
              <a:rPr lang="da-DK" sz="2400" dirty="0"/>
              <a:t>Skarpt på området ud mod Hald Ege</a:t>
            </a:r>
          </a:p>
        </p:txBody>
      </p:sp>
      <p:sp>
        <p:nvSpPr>
          <p:cNvPr id="17" name="Rektangel: foldet hjørne 16">
            <a:extLst>
              <a:ext uri="{FF2B5EF4-FFF2-40B4-BE49-F238E27FC236}">
                <a16:creationId xmlns:a16="http://schemas.microsoft.com/office/drawing/2014/main" id="{9AA09EE9-5AF0-4C4D-88F7-66D888FBAF2D}"/>
              </a:ext>
            </a:extLst>
          </p:cNvPr>
          <p:cNvSpPr/>
          <p:nvPr/>
        </p:nvSpPr>
        <p:spPr>
          <a:xfrm>
            <a:off x="426893" y="1644902"/>
            <a:ext cx="1492250" cy="4040657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350" dirty="0"/>
              <a:t>Pris for hovedledning kr. 11,8 mio.</a:t>
            </a:r>
          </a:p>
          <a:p>
            <a:pPr algn="ctr"/>
            <a:endParaRPr lang="da-DK" sz="1350" dirty="0"/>
          </a:p>
          <a:p>
            <a:pPr algn="ctr"/>
            <a:r>
              <a:rPr lang="da-DK" sz="1350" dirty="0"/>
              <a:t>Mulighed for udnyttelse af vandboringer </a:t>
            </a:r>
            <a:br>
              <a:rPr lang="da-DK" sz="1350" dirty="0"/>
            </a:br>
            <a:r>
              <a:rPr lang="da-DK" sz="1350" dirty="0"/>
              <a:t>(V) (L)</a:t>
            </a:r>
          </a:p>
          <a:p>
            <a:pPr algn="ctr"/>
            <a:endParaRPr lang="da-DK" sz="1350" dirty="0"/>
          </a:p>
          <a:p>
            <a:pPr algn="ctr"/>
            <a:r>
              <a:rPr lang="da-DK" sz="1350" dirty="0"/>
              <a:t>Mulighed for Ø-drift/Ø-Produktion (L)</a:t>
            </a:r>
          </a:p>
          <a:p>
            <a:pPr algn="ctr"/>
            <a:endParaRPr lang="da-DK" sz="1350" dirty="0"/>
          </a:p>
          <a:p>
            <a:pPr algn="ctr"/>
            <a:r>
              <a:rPr lang="da-DK" sz="1350" dirty="0"/>
              <a:t>Bach Gruppen spørger på fjernvarme til LP 487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C10DA01B-9579-4F71-B74B-1B9EF3B69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0" t="56947" r="57059" b="8388"/>
          <a:stretch/>
        </p:blipFill>
        <p:spPr>
          <a:xfrm>
            <a:off x="2519218" y="1415779"/>
            <a:ext cx="5659583" cy="4324006"/>
          </a:xfrm>
          <a:prstGeom prst="rect">
            <a:avLst/>
          </a:prstGeom>
        </p:spPr>
      </p:pic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060B56F2-794F-46E1-BACE-E15F56B05DC4}"/>
              </a:ext>
            </a:extLst>
          </p:cNvPr>
          <p:cNvCxnSpPr>
            <a:cxnSpLocks/>
          </p:cNvCxnSpPr>
          <p:nvPr/>
        </p:nvCxnSpPr>
        <p:spPr>
          <a:xfrm flipH="1">
            <a:off x="5949951" y="2717800"/>
            <a:ext cx="63499" cy="73732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8120D637-B0F2-4594-8732-0E339329BF4D}"/>
              </a:ext>
            </a:extLst>
          </p:cNvPr>
          <p:cNvCxnSpPr>
            <a:cxnSpLocks/>
          </p:cNvCxnSpPr>
          <p:nvPr/>
        </p:nvCxnSpPr>
        <p:spPr>
          <a:xfrm flipV="1">
            <a:off x="6013450" y="2025154"/>
            <a:ext cx="450851" cy="69264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32515B24-83E3-486A-8A3D-741E24CE74EC}"/>
              </a:ext>
            </a:extLst>
          </p:cNvPr>
          <p:cNvCxnSpPr>
            <a:cxnSpLocks/>
          </p:cNvCxnSpPr>
          <p:nvPr/>
        </p:nvCxnSpPr>
        <p:spPr>
          <a:xfrm flipV="1">
            <a:off x="5562600" y="3455121"/>
            <a:ext cx="387351" cy="70413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3288159B-048A-4131-9312-87BCC159B78B}"/>
              </a:ext>
            </a:extLst>
          </p:cNvPr>
          <p:cNvCxnSpPr>
            <a:cxnSpLocks/>
          </p:cNvCxnSpPr>
          <p:nvPr/>
        </p:nvCxnSpPr>
        <p:spPr>
          <a:xfrm>
            <a:off x="4658593" y="3981451"/>
            <a:ext cx="904007" cy="1778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id="{6AA2D202-52E6-46FE-81BA-8D6A4B118213}"/>
              </a:ext>
            </a:extLst>
          </p:cNvPr>
          <p:cNvSpPr/>
          <p:nvPr/>
        </p:nvSpPr>
        <p:spPr>
          <a:xfrm>
            <a:off x="6149830" y="3086461"/>
            <a:ext cx="178090" cy="20970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350" dirty="0"/>
              <a:t>V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A8EF999-6137-4971-98D5-93F68217D902}"/>
              </a:ext>
            </a:extLst>
          </p:cNvPr>
          <p:cNvSpPr/>
          <p:nvPr/>
        </p:nvSpPr>
        <p:spPr>
          <a:xfrm>
            <a:off x="6464301" y="5232517"/>
            <a:ext cx="178090" cy="20970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350" dirty="0"/>
              <a:t>L</a:t>
            </a:r>
          </a:p>
        </p:txBody>
      </p: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C624BDB-CD2F-4FF8-ABD6-E2EBF4EC82CE}"/>
              </a:ext>
            </a:extLst>
          </p:cNvPr>
          <p:cNvCxnSpPr>
            <a:cxnSpLocks/>
          </p:cNvCxnSpPr>
          <p:nvPr/>
        </p:nvCxnSpPr>
        <p:spPr>
          <a:xfrm>
            <a:off x="5981700" y="3164675"/>
            <a:ext cx="16813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C6AF8F5-D4F2-443A-B42F-84B826CD66DE}"/>
              </a:ext>
            </a:extLst>
          </p:cNvPr>
          <p:cNvSpPr/>
          <p:nvPr/>
        </p:nvSpPr>
        <p:spPr>
          <a:xfrm>
            <a:off x="6286210" y="2954970"/>
            <a:ext cx="178090" cy="20970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35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6830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78361-A6C2-466B-903F-9808C593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/>
              <a:t>Viborg Varme Et fælles selskab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5F0F7DD-9AFE-4075-81A1-17A722C1E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85" y="1024623"/>
            <a:ext cx="6230652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4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6DDB3-386D-4A56-BFA2-00107264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201426"/>
            <a:ext cx="6416660" cy="730319"/>
          </a:xfrm>
        </p:spPr>
        <p:txBody>
          <a:bodyPr/>
          <a:lstStyle/>
          <a:p>
            <a:r>
              <a:rPr lang="da-DK" dirty="0"/>
              <a:t>Varmestrategi – </a:t>
            </a:r>
            <a:br>
              <a:rPr lang="da-DK" dirty="0"/>
            </a:br>
            <a:r>
              <a:rPr lang="da-DK" dirty="0"/>
              <a:t>Hvor er vi på vej hen</a:t>
            </a:r>
          </a:p>
        </p:txBody>
      </p:sp>
      <p:pic>
        <p:nvPicPr>
          <p:cNvPr id="2050" name="Picture 2" descr="Kraftvarmeværket - ERIK arkitekter">
            <a:extLst>
              <a:ext uri="{FF2B5EF4-FFF2-40B4-BE49-F238E27FC236}">
                <a16:creationId xmlns:a16="http://schemas.microsoft.com/office/drawing/2014/main" id="{92CAA4A7-CC7F-4236-B37D-41B09C9E2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4" t="10195"/>
          <a:stretch/>
        </p:blipFill>
        <p:spPr bwMode="auto">
          <a:xfrm>
            <a:off x="437882" y="1075385"/>
            <a:ext cx="4681470" cy="30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0A158561-791D-45A1-869B-6DB6744A9CD7}"/>
              </a:ext>
            </a:extLst>
          </p:cNvPr>
          <p:cNvSpPr txBox="1">
            <a:spLocks/>
          </p:cNvSpPr>
          <p:nvPr/>
        </p:nvSpPr>
        <p:spPr>
          <a:xfrm>
            <a:off x="5499279" y="1169581"/>
            <a:ext cx="3187521" cy="5454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E22E2D"/>
              </a:buClr>
              <a:buSzPct val="100000"/>
              <a:buFont typeface="Arial"/>
              <a:buChar char="•"/>
              <a:defRPr lang="da-DK" sz="2800" kern="120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1pPr>
            <a:lvl2pPr marL="74295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2pPr>
            <a:lvl3pPr marL="11430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3pPr>
            <a:lvl4pPr marL="16002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4pPr>
            <a:lvl5pPr marL="20574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a-DK" dirty="0"/>
              <a:t>Den her bruger naturgas</a:t>
            </a:r>
          </a:p>
          <a:p>
            <a:pPr marL="0" indent="0">
              <a:buFont typeface="Arial"/>
              <a:buNone/>
            </a:pPr>
            <a:endParaRPr lang="da-DK" dirty="0"/>
          </a:p>
          <a:p>
            <a:pPr marL="0" indent="0">
              <a:buFont typeface="Arial"/>
              <a:buNone/>
            </a:pPr>
            <a:r>
              <a:rPr lang="da-DK" dirty="0"/>
              <a:t>Det skal vi ikke i fremtiden</a:t>
            </a:r>
          </a:p>
          <a:p>
            <a:pPr marL="0" indent="0">
              <a:buFont typeface="Arial"/>
              <a:buNone/>
            </a:pPr>
            <a:endParaRPr lang="da-DK" dirty="0"/>
          </a:p>
          <a:p>
            <a:pPr marL="0" indent="0">
              <a:buFont typeface="Arial"/>
              <a:buNone/>
            </a:pPr>
            <a:r>
              <a:rPr lang="da-DK" dirty="0"/>
              <a:t>Hvad gør vi i stedet?</a:t>
            </a:r>
          </a:p>
        </p:txBody>
      </p:sp>
    </p:spTree>
    <p:extLst>
      <p:ext uri="{BB962C8B-B14F-4D97-AF65-F5344CB8AC3E}">
        <p14:creationId xmlns:p14="http://schemas.microsoft.com/office/powerpoint/2010/main" val="326942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1A841F-6AB5-4B7B-BF5C-4063243C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Varme Fra Apple</a:t>
            </a:r>
          </a:p>
        </p:txBody>
      </p:sp>
      <p:pic>
        <p:nvPicPr>
          <p:cNvPr id="3080" name="Picture 8" descr="Efter ny klimaaftale: Nu kan Apples datacenter varme husene op i Viborg  Kommune | TV MIDTVEST">
            <a:extLst>
              <a:ext uri="{FF2B5EF4-FFF2-40B4-BE49-F238E27FC236}">
                <a16:creationId xmlns:a16="http://schemas.microsoft.com/office/drawing/2014/main" id="{C6824938-7ADC-4AD3-BC47-AD50EFAB3C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503"/>
            <a:ext cx="4116731" cy="23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A1A31CC1-EC22-4ED4-8F8D-D2E260E5EBE6}"/>
              </a:ext>
            </a:extLst>
          </p:cNvPr>
          <p:cNvSpPr txBox="1">
            <a:spLocks/>
          </p:cNvSpPr>
          <p:nvPr/>
        </p:nvSpPr>
        <p:spPr>
          <a:xfrm>
            <a:off x="520995" y="1169581"/>
            <a:ext cx="8165805" cy="5454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E22E2D"/>
              </a:buClr>
              <a:buSzPct val="100000"/>
              <a:buFont typeface="Arial"/>
              <a:buChar char="•"/>
              <a:defRPr lang="da-DK" sz="2800" kern="120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1pPr>
            <a:lvl2pPr marL="74295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2pPr>
            <a:lvl3pPr marL="11430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3pPr>
            <a:lvl4pPr marL="16002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4pPr>
            <a:lvl5pPr marL="20574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Det vil være nr. 1 at kunne hente varmen fra Apple</a:t>
            </a:r>
          </a:p>
          <a:p>
            <a:r>
              <a:rPr lang="da-DK" dirty="0"/>
              <a:t>Det har en god temperatur</a:t>
            </a:r>
          </a:p>
          <a:p>
            <a:r>
              <a:rPr lang="da-DK" dirty="0"/>
              <a:t>Det er nemt at passe ind (når 10 km ledning er lavet)</a:t>
            </a:r>
          </a:p>
          <a:p>
            <a:r>
              <a:rPr lang="da-DK" dirty="0"/>
              <a:t>Og når de er færdig</a:t>
            </a:r>
            <a:br>
              <a:rPr lang="da-DK" dirty="0"/>
            </a:br>
            <a:r>
              <a:rPr lang="da-DK" dirty="0"/>
              <a:t>bygget så er der rigelig</a:t>
            </a:r>
            <a:br>
              <a:rPr lang="da-DK" dirty="0"/>
            </a:br>
            <a:r>
              <a:rPr lang="da-DK" dirty="0"/>
              <a:t>med varme</a:t>
            </a:r>
          </a:p>
          <a:p>
            <a:r>
              <a:rPr lang="da-DK" dirty="0"/>
              <a:t>Men vi ved bare ikke </a:t>
            </a:r>
            <a:br>
              <a:rPr lang="da-DK" dirty="0"/>
            </a:br>
            <a:r>
              <a:rPr lang="da-DK" dirty="0"/>
              <a:t>hvornår – hvor længe </a:t>
            </a:r>
            <a:br>
              <a:rPr lang="da-DK" dirty="0"/>
            </a:br>
            <a:r>
              <a:rPr lang="da-DK" dirty="0"/>
              <a:t>og om det ovenfor </a:t>
            </a:r>
            <a:br>
              <a:rPr lang="da-DK" dirty="0"/>
            </a:br>
            <a:r>
              <a:rPr lang="da-DK" dirty="0"/>
              <a:t>holder vand</a:t>
            </a:r>
          </a:p>
          <a:p>
            <a:r>
              <a:rPr lang="da-DK" dirty="0"/>
              <a:t>Det forventer vi en </a:t>
            </a:r>
            <a:r>
              <a:rPr lang="da-DK" dirty="0" err="1"/>
              <a:t>afkla</a:t>
            </a:r>
            <a:r>
              <a:rPr lang="da-DK" dirty="0"/>
              <a:t>-</a:t>
            </a:r>
            <a:br>
              <a:rPr lang="da-DK" dirty="0"/>
            </a:br>
            <a:r>
              <a:rPr lang="da-DK" dirty="0"/>
              <a:t>ring på i løbet af 2021</a:t>
            </a:r>
          </a:p>
        </p:txBody>
      </p:sp>
    </p:spTree>
    <p:extLst>
      <p:ext uri="{BB962C8B-B14F-4D97-AF65-F5344CB8AC3E}">
        <p14:creationId xmlns:p14="http://schemas.microsoft.com/office/powerpoint/2010/main" val="229720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AC45C-A2F4-4267-8EF7-E005462F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2 store luftvand </a:t>
            </a:r>
            <a:r>
              <a:rPr lang="da-DK" dirty="0" err="1"/>
              <a:t>varmempumper</a:t>
            </a:r>
            <a:endParaRPr lang="da-DK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61A4DF05-A489-48E1-81B1-72B760409A50}"/>
              </a:ext>
            </a:extLst>
          </p:cNvPr>
          <p:cNvSpPr txBox="1">
            <a:spLocks/>
          </p:cNvSpPr>
          <p:nvPr/>
        </p:nvSpPr>
        <p:spPr>
          <a:xfrm>
            <a:off x="522290" y="1171977"/>
            <a:ext cx="3264100" cy="5461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E22E2D"/>
              </a:buClr>
              <a:buSzPct val="100000"/>
              <a:buFont typeface="Arial"/>
              <a:buChar char="•"/>
              <a:defRPr lang="da-DK" sz="2800" kern="120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1pPr>
            <a:lvl2pPr marL="74295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2pPr>
            <a:lvl3pPr marL="11430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3pPr>
            <a:lvl4pPr marL="16002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4pPr>
            <a:lvl5pPr marL="20574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/>
              <a:t>Ledning til det østlige anlæg er ved at blive lagt</a:t>
            </a:r>
          </a:p>
          <a:p>
            <a:r>
              <a:rPr lang="da-DK" sz="2400" dirty="0"/>
              <a:t>Begge varmepumper er ved at blive udbudt</a:t>
            </a:r>
          </a:p>
          <a:p>
            <a:r>
              <a:rPr lang="da-DK" sz="2400" dirty="0"/>
              <a:t>Grunden ved kraftvarmen er købt, og den anden er vi i gang med at købe</a:t>
            </a:r>
          </a:p>
          <a:p>
            <a:r>
              <a:rPr lang="da-DK" sz="2400" dirty="0"/>
              <a:t>Begge forventes i drift ved udgangen af 2022</a:t>
            </a:r>
          </a:p>
        </p:txBody>
      </p:sp>
      <p:pic>
        <p:nvPicPr>
          <p:cNvPr id="4098" name="Picture 2" descr="Kan være et billede af vej">
            <a:extLst>
              <a:ext uri="{FF2B5EF4-FFF2-40B4-BE49-F238E27FC236}">
                <a16:creationId xmlns:a16="http://schemas.microsoft.com/office/drawing/2014/main" id="{9CE90EC8-6253-4679-9436-CD82424AB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0"/>
          <a:stretch/>
        </p:blipFill>
        <p:spPr bwMode="auto">
          <a:xfrm>
            <a:off x="6674717" y="4307979"/>
            <a:ext cx="1946994" cy="213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994DE00-16E4-4B51-A28B-A4F7D6A31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511" y="1183776"/>
            <a:ext cx="4348137" cy="28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5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AF28C-149A-4DE7-BC20-CE5622B4A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Andet i støbe skeen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C42EC5-B706-4D1D-AE48-1FE106F29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9067"/>
            <a:ext cx="4427466" cy="5369391"/>
          </a:xfrm>
        </p:spPr>
        <p:txBody>
          <a:bodyPr>
            <a:normAutofit/>
          </a:bodyPr>
          <a:lstStyle/>
          <a:p>
            <a:r>
              <a:rPr lang="da-DK" dirty="0"/>
              <a:t>Elkedler på Kedelcentralerne</a:t>
            </a:r>
          </a:p>
          <a:p>
            <a:pPr lvl="1"/>
            <a:r>
              <a:rPr lang="da-DK" dirty="0"/>
              <a:t>30 MW – Billigt når strømprisen er billig</a:t>
            </a:r>
          </a:p>
          <a:p>
            <a:r>
              <a:rPr lang="da-DK" dirty="0"/>
              <a:t>City vandværket ved søen</a:t>
            </a:r>
          </a:p>
          <a:p>
            <a:pPr lvl="1"/>
            <a:r>
              <a:rPr lang="da-DK" dirty="0"/>
              <a:t>5MW</a:t>
            </a:r>
          </a:p>
          <a:p>
            <a:r>
              <a:rPr lang="da-DK" dirty="0"/>
              <a:t>Tidligere Vandværk Syd</a:t>
            </a:r>
          </a:p>
          <a:p>
            <a:endParaRPr lang="da-DK" dirty="0"/>
          </a:p>
          <a:p>
            <a:r>
              <a:rPr lang="da-DK" dirty="0"/>
              <a:t>Udvidelse af de 2 planlagte Varmepumper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1497EC1-C14F-4A14-881D-B7A7257F3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239" y="2943778"/>
            <a:ext cx="3794505" cy="34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27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E83C8-3221-43A5-824B-BFDF95C6C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64707"/>
            <a:ext cx="7772400" cy="1016965"/>
          </a:xfrm>
        </p:spPr>
        <p:txBody>
          <a:bodyPr>
            <a:normAutofit fontScale="90000"/>
          </a:bodyPr>
          <a:lstStyle/>
          <a:p>
            <a:r>
              <a:rPr lang="da-DK" dirty="0" err="1"/>
              <a:t>Masterplan</a:t>
            </a:r>
            <a:r>
              <a:rPr lang="da-DK" dirty="0"/>
              <a:t> for naturgaskonvertering i Viborg og opland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70D8DD3-C1D7-4045-819C-86D82D34F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76328"/>
            <a:ext cx="6858000" cy="1241822"/>
          </a:xfrm>
        </p:spPr>
        <p:txBody>
          <a:bodyPr/>
          <a:lstStyle/>
          <a:p>
            <a:r>
              <a:rPr lang="da-DK" dirty="0"/>
              <a:t>Marts 2021</a:t>
            </a:r>
          </a:p>
        </p:txBody>
      </p:sp>
    </p:spTree>
    <p:extLst>
      <p:ext uri="{BB962C8B-B14F-4D97-AF65-F5344CB8AC3E}">
        <p14:creationId xmlns:p14="http://schemas.microsoft.com/office/powerpoint/2010/main" val="205086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869B7-F006-41BA-B183-16794DCB7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" y="47742"/>
            <a:ext cx="7886700" cy="994172"/>
          </a:xfrm>
        </p:spPr>
        <p:txBody>
          <a:bodyPr/>
          <a:lstStyle/>
          <a:p>
            <a:r>
              <a:rPr lang="da-DK" dirty="0"/>
              <a:t>Baggrund for undersøgelsen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E0CDFBA-A706-49BE-8AF0-C12031DAE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7" t="15893" r="26818" b="6397"/>
          <a:stretch/>
        </p:blipFill>
        <p:spPr>
          <a:xfrm>
            <a:off x="1360695" y="2149278"/>
            <a:ext cx="3912984" cy="3354817"/>
          </a:xfrm>
          <a:prstGeom prst="rect">
            <a:avLst/>
          </a:prstGeom>
        </p:spPr>
      </p:pic>
      <p:sp>
        <p:nvSpPr>
          <p:cNvPr id="5" name="Pladsholder til indhold 6">
            <a:extLst>
              <a:ext uri="{FF2B5EF4-FFF2-40B4-BE49-F238E27FC236}">
                <a16:creationId xmlns:a16="http://schemas.microsoft.com/office/drawing/2014/main" id="{7FA33010-AE0A-403E-BA9D-47C8EC8C5867}"/>
              </a:ext>
            </a:extLst>
          </p:cNvPr>
          <p:cNvSpPr txBox="1">
            <a:spLocks/>
          </p:cNvSpPr>
          <p:nvPr/>
        </p:nvSpPr>
        <p:spPr>
          <a:xfrm>
            <a:off x="5401044" y="1169988"/>
            <a:ext cx="3546106" cy="5199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8000" indent="-19800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E22E2D"/>
              </a:buClr>
              <a:buSzPct val="100000"/>
              <a:buFont typeface="Arial"/>
              <a:buChar char="•"/>
              <a:defRPr lang="da-DK" sz="2600" kern="120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1pPr>
            <a:lvl2pPr marL="74295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2pPr>
            <a:lvl3pPr marL="11430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3pPr>
            <a:lvl4pPr marL="16002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356FB4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4pPr>
            <a:lvl5pPr marL="2057400" indent="-198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E22E2D"/>
              </a:buClr>
              <a:buFont typeface="Arial"/>
              <a:buChar char="•"/>
              <a:defRPr lang="da-DK" sz="2600" kern="1200" dirty="0" smtClean="0">
                <a:solidFill>
                  <a:srgbClr val="7F7F7F"/>
                </a:solidFill>
                <a:latin typeface="Open Sans"/>
                <a:ea typeface="Open Sans"/>
                <a:cs typeface="Open San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endParaRPr lang="da-DK" dirty="0"/>
          </a:p>
          <a:p>
            <a:r>
              <a:rPr lang="da-DK" dirty="0"/>
              <a:t>Viborg Varme vil gerne bidrag til en grøn omstilling af de naturgasforsynede områder</a:t>
            </a:r>
          </a:p>
          <a:p>
            <a:r>
              <a:rPr lang="da-DK" dirty="0"/>
              <a:t>Men det kræver at der er en høj tilslutning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251C39E-83F9-4E22-BA49-3250B669D38E}"/>
              </a:ext>
            </a:extLst>
          </p:cNvPr>
          <p:cNvSpPr/>
          <p:nvPr/>
        </p:nvSpPr>
        <p:spPr>
          <a:xfrm rot="20985205">
            <a:off x="164028" y="1086877"/>
            <a:ext cx="2895710" cy="107204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Klimaloven 2020  </a:t>
            </a:r>
            <a:r>
              <a:rPr lang="da-D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70 % reduktion af drivhusgasser</a:t>
            </a:r>
          </a:p>
        </p:txBody>
      </p:sp>
    </p:spTree>
    <p:extLst>
      <p:ext uri="{BB962C8B-B14F-4D97-AF65-F5344CB8AC3E}">
        <p14:creationId xmlns:p14="http://schemas.microsoft.com/office/powerpoint/2010/main" val="1980892464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VF præs - dans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 til bestyrelsens introduktionsmøde (11-01-2021).potx" id="{616A0F77-274C-4637-B8D9-460129BE67F4}" vid="{D313D74B-1EA4-48D8-9B72-785CDCCB7144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1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2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6.xml><?xml version="1.0" encoding="utf-8"?>
<TemplafySlideFormConfiguration><![CDATA[{"formFields":[],"formDataEntries":[]}]]></TemplafySlideFormConfiguration>
</file>

<file path=customXml/item7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8.xml><?xml version="1.0" encoding="utf-8"?>
<TemplafySlideTemplateConfiguration><![CDATA[{"elementsMetadata":[],"enableDocumentContentUpdater":true,"documentContentValidatorConfiguration":{"enableDocumentContentValidator":false,"documentContentValidatorVersion":0},"slideId":"636837486369753289","version":"1.2"}]]></TemplafySlideTemplateConfiguration>
</file>

<file path=customXml/item9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B4E628A9-98A4-4C23-B708-4B7D8419C470}">
  <ds:schemaRefs/>
</ds:datastoreItem>
</file>

<file path=customXml/itemProps10.xml><?xml version="1.0" encoding="utf-8"?>
<ds:datastoreItem xmlns:ds="http://schemas.openxmlformats.org/officeDocument/2006/customXml" ds:itemID="{B0D8AFF3-34E8-405F-A683-1387826F0127}">
  <ds:schemaRefs/>
</ds:datastoreItem>
</file>

<file path=customXml/itemProps11.xml><?xml version="1.0" encoding="utf-8"?>
<ds:datastoreItem xmlns:ds="http://schemas.openxmlformats.org/officeDocument/2006/customXml" ds:itemID="{1F73866B-96F7-4DAD-AB06-6807D387C2F5}">
  <ds:schemaRefs/>
</ds:datastoreItem>
</file>

<file path=customXml/itemProps12.xml><?xml version="1.0" encoding="utf-8"?>
<ds:datastoreItem xmlns:ds="http://schemas.openxmlformats.org/officeDocument/2006/customXml" ds:itemID="{5754E108-3ED1-4EAC-921D-B12D377D1F66}">
  <ds:schemaRefs/>
</ds:datastoreItem>
</file>

<file path=customXml/itemProps2.xml><?xml version="1.0" encoding="utf-8"?>
<ds:datastoreItem xmlns:ds="http://schemas.openxmlformats.org/officeDocument/2006/customXml" ds:itemID="{53918F52-1452-44A8-B025-8E29311F16AC}">
  <ds:schemaRefs/>
</ds:datastoreItem>
</file>

<file path=customXml/itemProps3.xml><?xml version="1.0" encoding="utf-8"?>
<ds:datastoreItem xmlns:ds="http://schemas.openxmlformats.org/officeDocument/2006/customXml" ds:itemID="{5DB8E0DA-038C-4B8F-8024-60057A0E1366}">
  <ds:schemaRefs/>
</ds:datastoreItem>
</file>

<file path=customXml/itemProps4.xml><?xml version="1.0" encoding="utf-8"?>
<ds:datastoreItem xmlns:ds="http://schemas.openxmlformats.org/officeDocument/2006/customXml" ds:itemID="{E0C047B1-E187-4004-AC51-CE8E5CAE8E0E}">
  <ds:schemaRefs/>
</ds:datastoreItem>
</file>

<file path=customXml/itemProps5.xml><?xml version="1.0" encoding="utf-8"?>
<ds:datastoreItem xmlns:ds="http://schemas.openxmlformats.org/officeDocument/2006/customXml" ds:itemID="{DD04F116-E494-4430-A783-488B139C8C7A}">
  <ds:schemaRefs/>
</ds:datastoreItem>
</file>

<file path=customXml/itemProps6.xml><?xml version="1.0" encoding="utf-8"?>
<ds:datastoreItem xmlns:ds="http://schemas.openxmlformats.org/officeDocument/2006/customXml" ds:itemID="{2876790B-1D22-4446-8B87-B8331D4929C1}">
  <ds:schemaRefs/>
</ds:datastoreItem>
</file>

<file path=customXml/itemProps7.xml><?xml version="1.0" encoding="utf-8"?>
<ds:datastoreItem xmlns:ds="http://schemas.openxmlformats.org/officeDocument/2006/customXml" ds:itemID="{CB0E0597-F969-47B4-A32E-972C40F66A13}">
  <ds:schemaRefs/>
</ds:datastoreItem>
</file>

<file path=customXml/itemProps8.xml><?xml version="1.0" encoding="utf-8"?>
<ds:datastoreItem xmlns:ds="http://schemas.openxmlformats.org/officeDocument/2006/customXml" ds:itemID="{78665A27-6B7C-46CB-80DB-96D18274B890}">
  <ds:schemaRefs/>
</ds:datastoreItem>
</file>

<file path=customXml/itemProps9.xml><?xml version="1.0" encoding="utf-8"?>
<ds:datastoreItem xmlns:ds="http://schemas.openxmlformats.org/officeDocument/2006/customXml" ds:itemID="{9C36DEA8-3529-45FB-9225-D6F3410D306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Præsentation til bestyrelsens introduktionsmøde (11-01-2021)</Template>
  <TotalTime>614</TotalTime>
  <Words>691</Words>
  <Application>Microsoft Office PowerPoint</Application>
  <PresentationFormat>Skærmshow (4:3)</PresentationFormat>
  <Paragraphs>127</Paragraphs>
  <Slides>23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Arial</vt:lpstr>
      <vt:lpstr>Calibri</vt:lpstr>
      <vt:lpstr>Open Sans</vt:lpstr>
      <vt:lpstr>Open Sans Bold</vt:lpstr>
      <vt:lpstr>Master VF præs - dansk</vt:lpstr>
      <vt:lpstr>Viborg Varme Fremtidens Fjernvarme og naturgasområderne</vt:lpstr>
      <vt:lpstr>Agenda </vt:lpstr>
      <vt:lpstr>Viborg Varme Et fælles selskab</vt:lpstr>
      <vt:lpstr>Varmestrategi –  Hvor er vi på vej hen</vt:lpstr>
      <vt:lpstr>Varme Fra Apple</vt:lpstr>
      <vt:lpstr>2 store luftvand varmempumper</vt:lpstr>
      <vt:lpstr>Andet i støbe skeen</vt:lpstr>
      <vt:lpstr>Masterplan for naturgaskonvertering i Viborg og opland</vt:lpstr>
      <vt:lpstr>Baggrund for undersøgelsen</vt:lpstr>
      <vt:lpstr>Produktionspris scenarier</vt:lpstr>
      <vt:lpstr>Prioritering ud fra tilbagebetalingstid</vt:lpstr>
      <vt:lpstr>Anbefaling</vt:lpstr>
      <vt:lpstr>Forbrugerøkonomi</vt:lpstr>
      <vt:lpstr>Forventninger til varmeprisen</vt:lpstr>
      <vt:lpstr>Tilslutning til Fjernvarmen</vt:lpstr>
      <vt:lpstr>Leje af fjernvarmeanlægget Varmemesterordning</vt:lpstr>
      <vt:lpstr>Slipgassen.dk</vt:lpstr>
      <vt:lpstr>Beregningseksempel</vt:lpstr>
      <vt:lpstr>Slipgassen.dk</vt:lpstr>
      <vt:lpstr>Slipgassen.dk</vt:lpstr>
      <vt:lpstr>Planen </vt:lpstr>
      <vt:lpstr>Tak fordi i lyttede</vt:lpstr>
      <vt:lpstr>Skarpt på området ud mod Hald Ege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Introduktion til  Viborg Varme a.m.b.a.</dc:title>
  <dc:creator>Morten Abildgaard</dc:creator>
  <cp:lastModifiedBy>KLYN - Kirsten Lynggaard</cp:lastModifiedBy>
  <cp:revision>52</cp:revision>
  <cp:lastPrinted>2021-04-26T05:49:32Z</cp:lastPrinted>
  <dcterms:created xsi:type="dcterms:W3CDTF">2021-01-06T09:09:56Z</dcterms:created>
  <dcterms:modified xsi:type="dcterms:W3CDTF">2021-06-16T20:22:36Z</dcterms:modified>
</cp:coreProperties>
</file>